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6"/>
  </p:notesMasterIdLst>
  <p:handoutMasterIdLst>
    <p:handoutMasterId r:id="rId17"/>
  </p:handoutMasterIdLst>
  <p:sldIdLst>
    <p:sldId id="332" r:id="rId7"/>
    <p:sldId id="281" r:id="rId8"/>
    <p:sldId id="339" r:id="rId9"/>
    <p:sldId id="340" r:id="rId10"/>
    <p:sldId id="338" r:id="rId11"/>
    <p:sldId id="341" r:id="rId12"/>
    <p:sldId id="342" r:id="rId13"/>
    <p:sldId id="343" r:id="rId14"/>
    <p:sldId id="321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31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18356-0376-4B9E-80A4-6D32462FC9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0841" y="1565195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Lessons 21–27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Cities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A594E-DF1C-4698-8970-662AFD1237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Extension Ideas for Street Light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16AFA-4554-42AC-8634-F10CFB1C5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122" y="5951202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50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Noticeboard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The community want a noticeboard on the street light where they can post about lost pets, local events and community groups.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50777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People will create a notice at home, send it for approval and then have it displayed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47140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57144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Design the system using a flow chart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Connect your micro:bit to a monitor to begin creating the noticeboard </a:t>
            </a:r>
          </a:p>
        </p:txBody>
      </p:sp>
      <p:sp>
        <p:nvSpPr>
          <p:cNvPr id="31749" name="Text Placeholder 8">
            <a:extLst>
              <a:ext uri="{FF2B5EF4-FFF2-40B4-BE49-F238E27FC236}">
                <a16:creationId xmlns:a16="http://schemas.microsoft.com/office/drawing/2014/main" id="{3E344B56-6263-4113-B88C-F4FBC7D42E7E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4402533" y="1747140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5124" name="Picture 4" descr="Image result for lost cat twitter">
            <a:extLst>
              <a:ext uri="{FF2B5EF4-FFF2-40B4-BE49-F238E27FC236}">
                <a16:creationId xmlns:a16="http://schemas.microsoft.com/office/drawing/2014/main" id="{2A608EE9-3543-4D60-8602-439D0F974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t="15177" r="6374" b="4306"/>
          <a:stretch/>
        </p:blipFill>
        <p:spPr bwMode="auto">
          <a:xfrm>
            <a:off x="8179496" y="1798670"/>
            <a:ext cx="3649798" cy="449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13A67-9021-4644-AD6C-8F538B462E43}"/>
              </a:ext>
            </a:extLst>
          </p:cNvPr>
          <p:cNvSpPr/>
          <p:nvPr/>
        </p:nvSpPr>
        <p:spPr>
          <a:xfrm>
            <a:off x="10108504" y="5642393"/>
            <a:ext cx="985656" cy="174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6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Dog</a:t>
            </a:r>
            <a:r>
              <a:rPr lang="en-US" dirty="0">
                <a:latin typeface="Lato" panose="020F0502020204030203" pitchFamily="34" charset="0"/>
                <a:cs typeface="Calibri"/>
              </a:rPr>
              <a:t> Deterrent 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0062221" cy="666750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Some owners allow their dogs to urinate on lamp posts. The council would like to deter them.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48150"/>
            <a:ext cx="3614926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sign needs to detect moisture from the dog and then frighten it so it does not want to come back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40164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215539" y="2448150"/>
            <a:ext cx="3781586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Use the moisture sensor to detect the dog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Connect a speaker to create a noise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Find out about sounds that dogs can hear that humans cannot </a:t>
            </a:r>
          </a:p>
        </p:txBody>
      </p:sp>
      <p:sp>
        <p:nvSpPr>
          <p:cNvPr id="31749" name="Text Placeholder 8">
            <a:extLst>
              <a:ext uri="{FF2B5EF4-FFF2-40B4-BE49-F238E27FC236}">
                <a16:creationId xmlns:a16="http://schemas.microsoft.com/office/drawing/2014/main" id="{3E344B56-6263-4113-B88C-F4FBC7D42E7E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4402533" y="1740164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1026" name="Picture 2" descr="Image result for dog silhouette clip art">
            <a:extLst>
              <a:ext uri="{FF2B5EF4-FFF2-40B4-BE49-F238E27FC236}">
                <a16:creationId xmlns:a16="http://schemas.microsoft.com/office/drawing/2014/main" id="{297952CC-E256-4A27-8718-01548A31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941" y="2116113"/>
            <a:ext cx="2926714" cy="37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6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Police Interceptors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366795" cy="344488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At the scene of an accident or incident, the police would like to turn up the street light.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79053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police officer will be able to turn up the street light using a phone app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75416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85420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Find the micro:bit app on the app store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Pair the phone to the micro:bit using Bluetooth </a:t>
            </a:r>
          </a:p>
        </p:txBody>
      </p:sp>
      <p:sp>
        <p:nvSpPr>
          <p:cNvPr id="31749" name="Text Placeholder 8">
            <a:extLst>
              <a:ext uri="{FF2B5EF4-FFF2-40B4-BE49-F238E27FC236}">
                <a16:creationId xmlns:a16="http://schemas.microsoft.com/office/drawing/2014/main" id="{3E344B56-6263-4113-B88C-F4FBC7D42E7E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4402533" y="1775416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6146" name="Picture 2" descr="https://www.wearebarnsley.com/assets/images/image_library/333_m.jpg">
            <a:extLst>
              <a:ext uri="{FF2B5EF4-FFF2-40B4-BE49-F238E27FC236}">
                <a16:creationId xmlns:a16="http://schemas.microsoft.com/office/drawing/2014/main" id="{C3D2A599-6A72-4171-855E-66BDE1C47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99" y="2861119"/>
            <a:ext cx="39052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44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Security Light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Local people have asked for a help button so that they feel safer walking at night.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79058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help button will instantly set the light to maximum and an alarm will sound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A radio signal is sent to alert the control room 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75421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85425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Use the A and B buttons to prompt different events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Can you think of other ways street lights could help people feel safer at night ?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E2EE2156-B1AC-4E55-BA1E-831F049EF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20029"/>
          <a:stretch/>
        </p:blipFill>
        <p:spPr bwMode="auto">
          <a:xfrm>
            <a:off x="8300113" y="2192623"/>
            <a:ext cx="2857500" cy="284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0F8168-4EFD-4E62-948D-766F92C32A5D}"/>
              </a:ext>
            </a:extLst>
          </p:cNvPr>
          <p:cNvSpPr txBox="1"/>
          <p:nvPr/>
        </p:nvSpPr>
        <p:spPr>
          <a:xfrm>
            <a:off x="8404964" y="5611660"/>
            <a:ext cx="2752649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kern="120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Transportforall.co.uk 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E065ACD-FBA0-4871-A233-3CA93B6F3709}"/>
              </a:ext>
            </a:extLst>
          </p:cNvPr>
          <p:cNvSpPr txBox="1">
            <a:spLocks noChangeArrowheads="1"/>
          </p:cNvSpPr>
          <p:nvPr/>
        </p:nvSpPr>
        <p:spPr>
          <a:xfrm>
            <a:off x="4375575" y="1775421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</p:spTree>
    <p:extLst>
      <p:ext uri="{BB962C8B-B14F-4D97-AF65-F5344CB8AC3E}">
        <p14:creationId xmlns:p14="http://schemas.microsoft.com/office/powerpoint/2010/main" val="228338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Bin Day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338514" cy="344488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Local people have asked for the street light to remind them when to put their bins out.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88482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system needs to tell them which </a:t>
            </a:r>
            <a:r>
              <a:rPr lang="en-US" altLang="en-US" dirty="0" err="1">
                <a:latin typeface="Lato" panose="020F0502020204030203" pitchFamily="34" charset="0"/>
              </a:rPr>
              <a:t>coloured</a:t>
            </a:r>
            <a:r>
              <a:rPr lang="en-US" altLang="en-US" dirty="0">
                <a:latin typeface="Lato" panose="020F0502020204030203" pitchFamily="34" charset="0"/>
              </a:rPr>
              <a:t> bin or bins  to put out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The normal bin day may change when there is a bank holiday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84845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94849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Find the website that has a bin calendar for your area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Create different coloured light to match the bin colours 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0F8168-4EFD-4E62-948D-766F92C32A5D}"/>
              </a:ext>
            </a:extLst>
          </p:cNvPr>
          <p:cNvSpPr txBox="1"/>
          <p:nvPr/>
        </p:nvSpPr>
        <p:spPr>
          <a:xfrm>
            <a:off x="8404964" y="5611660"/>
            <a:ext cx="2752649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kern="120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gsindustries.co.uk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7AE539-06A1-43C2-BFA7-B84330AFF0AD}"/>
              </a:ext>
            </a:extLst>
          </p:cNvPr>
          <p:cNvSpPr txBox="1">
            <a:spLocks noChangeArrowheads="1"/>
          </p:cNvSpPr>
          <p:nvPr/>
        </p:nvSpPr>
        <p:spPr>
          <a:xfrm>
            <a:off x="4385004" y="1784845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9218" name="Picture 2" descr="Image result for wheelie bins">
            <a:extLst>
              <a:ext uri="{FF2B5EF4-FFF2-40B4-BE49-F238E27FC236}">
                <a16:creationId xmlns:a16="http://schemas.microsoft.com/office/drawing/2014/main" id="{004D55E0-E963-44B1-AEF9-67529E24F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32" y="2638064"/>
            <a:ext cx="3209065" cy="24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22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Freezing Conditions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</a:rPr>
              <a:t>Transport services need to know when the temperature has fallen below zero, so that they can grit the streets and pavements.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2606" y="2501998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system needs to detect when the temperature has fallen below zero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The street light can show a warning picture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662606" y="1768166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402865" y="2513718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Create a warning icon for the light to show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Use a fridge to test your final system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7AE539-06A1-43C2-BFA7-B84330AFF0AD}"/>
              </a:ext>
            </a:extLst>
          </p:cNvPr>
          <p:cNvSpPr txBox="1">
            <a:spLocks noChangeArrowheads="1"/>
          </p:cNvSpPr>
          <p:nvPr/>
        </p:nvSpPr>
        <p:spPr>
          <a:xfrm>
            <a:off x="4416027" y="1768166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1028" name="Picture 4" descr="Image result for barnsley gritting streets">
            <a:extLst>
              <a:ext uri="{FF2B5EF4-FFF2-40B4-BE49-F238E27FC236}">
                <a16:creationId xmlns:a16="http://schemas.microsoft.com/office/drawing/2014/main" id="{9C48800E-4E48-4858-ACC5-75A73F2CC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r="3313"/>
          <a:stretch/>
        </p:blipFill>
        <p:spPr bwMode="auto">
          <a:xfrm>
            <a:off x="8102899" y="2163675"/>
            <a:ext cx="3569989" cy="391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70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Moon Tracker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The moonlight can cast shadows. The light could move with the moon so that it is always illuminating the other side, so </a:t>
            </a:r>
            <a:r>
              <a:rPr lang="en-US" dirty="0" err="1">
                <a:latin typeface="Lato" panose="020F0502020204030203" pitchFamily="34" charset="0"/>
              </a:rPr>
              <a:t>minimising</a:t>
            </a:r>
            <a:r>
              <a:rPr lang="en-US" dirty="0">
                <a:latin typeface="Lato" panose="020F0502020204030203" pitchFamily="34" charset="0"/>
              </a:rPr>
              <a:t> shadows.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92997" y="2480336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Learn how to use the servo with the micro:bit to create a 180</a:t>
            </a:r>
            <a:r>
              <a:rPr lang="en-US" altLang="en-US" baseline="30000" dirty="0">
                <a:latin typeface="Lato" panose="020F0502020204030203" pitchFamily="34" charset="0"/>
              </a:rPr>
              <a:t>O</a:t>
            </a:r>
            <a:r>
              <a:rPr lang="en-US" altLang="en-US" dirty="0">
                <a:latin typeface="Lato" panose="020F0502020204030203" pitchFamily="34" charset="0"/>
              </a:rPr>
              <a:t> turn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Use the compass sensor to set the direction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519112" y="1773122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7AE539-06A1-43C2-BFA7-B84330AFF0AD}"/>
              </a:ext>
            </a:extLst>
          </p:cNvPr>
          <p:cNvSpPr txBox="1">
            <a:spLocks noChangeArrowheads="1"/>
          </p:cNvSpPr>
          <p:nvPr/>
        </p:nvSpPr>
        <p:spPr>
          <a:xfrm>
            <a:off x="4402201" y="1773122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6D4F3-3C78-43F8-A1AA-9252BFC2BEDC}"/>
              </a:ext>
            </a:extLst>
          </p:cNvPr>
          <p:cNvSpPr/>
          <p:nvPr/>
        </p:nvSpPr>
        <p:spPr>
          <a:xfrm>
            <a:off x="1196920" y="4203666"/>
            <a:ext cx="166931" cy="1714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39F33E-10B4-4A05-AF48-84DB2EFDCF0B}"/>
              </a:ext>
            </a:extLst>
          </p:cNvPr>
          <p:cNvSpPr/>
          <p:nvPr/>
        </p:nvSpPr>
        <p:spPr>
          <a:xfrm>
            <a:off x="275149" y="2547350"/>
            <a:ext cx="433952" cy="40199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37233-E24A-4751-BF2B-4D3BD53D2226}"/>
              </a:ext>
            </a:extLst>
          </p:cNvPr>
          <p:cNvSpPr/>
          <p:nvPr/>
        </p:nvSpPr>
        <p:spPr>
          <a:xfrm rot="850037">
            <a:off x="1276054" y="5934552"/>
            <a:ext cx="1884521" cy="2409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BF5366B-4CDE-4929-8EDF-D7D645657943}"/>
              </a:ext>
            </a:extLst>
          </p:cNvPr>
          <p:cNvSpPr/>
          <p:nvPr/>
        </p:nvSpPr>
        <p:spPr>
          <a:xfrm rot="11059848">
            <a:off x="1364639" y="4071665"/>
            <a:ext cx="995154" cy="423289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2B51E-9B1A-4D55-8959-9D377FDA77D2}"/>
              </a:ext>
            </a:extLst>
          </p:cNvPr>
          <p:cNvSpPr txBox="1"/>
          <p:nvPr/>
        </p:nvSpPr>
        <p:spPr>
          <a:xfrm>
            <a:off x="1537674" y="4627618"/>
            <a:ext cx="2403794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If the light is this side, it can illuminate the shadowed area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F6280-43D9-44A9-990D-1F76C2767531}"/>
              </a:ext>
            </a:extLst>
          </p:cNvPr>
          <p:cNvSpPr/>
          <p:nvPr/>
        </p:nvSpPr>
        <p:spPr>
          <a:xfrm>
            <a:off x="915647" y="2581156"/>
            <a:ext cx="3173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Lato" panose="020F0502020204030203" pitchFamily="34" charset="0"/>
              </a:rPr>
              <a:t>The moon rises in the east and sets in the west </a:t>
            </a:r>
            <a:endParaRPr lang="en-GB" sz="2400" dirty="0">
              <a:latin typeface="Lato" panose="020F0502020204030203" pitchFamily="34" charset="0"/>
            </a:endParaRPr>
          </a:p>
        </p:txBody>
      </p:sp>
      <p:pic>
        <p:nvPicPr>
          <p:cNvPr id="2050" name="Picture 2" descr="Image result for moon free image nasa">
            <a:extLst>
              <a:ext uri="{FF2B5EF4-FFF2-40B4-BE49-F238E27FC236}">
                <a16:creationId xmlns:a16="http://schemas.microsoft.com/office/drawing/2014/main" id="{579C38D1-D7EA-4FFB-AA3D-46F06D4A0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" r="4858" b="13768"/>
          <a:stretch/>
        </p:blipFill>
        <p:spPr bwMode="auto">
          <a:xfrm>
            <a:off x="8407028" y="2171382"/>
            <a:ext cx="3509823" cy="349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B46020-C419-4F85-8E2F-7613AC8A8D2A}"/>
              </a:ext>
            </a:extLst>
          </p:cNvPr>
          <p:cNvSpPr txBox="1"/>
          <p:nvPr/>
        </p:nvSpPr>
        <p:spPr>
          <a:xfrm>
            <a:off x="8555064" y="6077993"/>
            <a:ext cx="604434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159209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806571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498</Words>
  <Application>Microsoft Office PowerPoint</Application>
  <PresentationFormat>Widescreen</PresentationFormat>
  <Paragraphs>61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Lato</vt:lpstr>
      <vt:lpstr>Wingdings</vt:lpstr>
      <vt:lpstr>1_Arm_PPT_Public</vt:lpstr>
      <vt:lpstr>Smart Cities Project</vt:lpstr>
      <vt:lpstr>Noticeboard </vt:lpstr>
      <vt:lpstr>Dog Deterrent </vt:lpstr>
      <vt:lpstr>Police Interceptors </vt:lpstr>
      <vt:lpstr>Security Light</vt:lpstr>
      <vt:lpstr>Bin Day</vt:lpstr>
      <vt:lpstr>Freezing Conditions </vt:lpstr>
      <vt:lpstr>Moon Tracker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2021-04-13T11:23:33Z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